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2"/>
  </p:notesMasterIdLst>
  <p:sldIdLst>
    <p:sldId id="343" r:id="rId5"/>
    <p:sldId id="347" r:id="rId6"/>
    <p:sldId id="339" r:id="rId7"/>
    <p:sldId id="340" r:id="rId8"/>
    <p:sldId id="341" r:id="rId9"/>
    <p:sldId id="342" r:id="rId10"/>
    <p:sldId id="348"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B9D6"/>
    <a:srgbClr val="F28D1E"/>
    <a:srgbClr val="C7D22C"/>
    <a:srgbClr val="F05423"/>
    <a:srgbClr val="38ADB9"/>
    <a:srgbClr val="CF2129"/>
    <a:srgbClr val="41BAE9"/>
    <a:srgbClr val="FFA3A3"/>
    <a:srgbClr val="008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2027" autoAdjust="0"/>
  </p:normalViewPr>
  <p:slideViewPr>
    <p:cSldViewPr snapToGrid="0">
      <p:cViewPr varScale="1">
        <p:scale>
          <a:sx n="116" d="100"/>
          <a:sy n="116" d="100"/>
        </p:scale>
        <p:origin x="1500" y="108"/>
      </p:cViewPr>
      <p:guideLst/>
    </p:cSldViewPr>
  </p:slideViewPr>
  <p:notesTextViewPr>
    <p:cViewPr>
      <p:scale>
        <a:sx n="3" d="2"/>
        <a:sy n="3" d="2"/>
      </p:scale>
      <p:origin x="0" y="0"/>
    </p:cViewPr>
  </p:notesTextViewPr>
  <p:sorterViewPr>
    <p:cViewPr>
      <p:scale>
        <a:sx n="100" d="100"/>
        <a:sy n="100" d="100"/>
      </p:scale>
      <p:origin x="0" y="-1315"/>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29CFB2-0590-46E3-B955-59EE1B660FD4}" type="datetimeFigureOut">
              <a:rPr lang="en-CA" smtClean="0"/>
              <a:t>2026-05-05</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D5DF2A-1EBD-4FBA-B2DE-F0571C4DCE3F}" type="slidenum">
              <a:rPr lang="en-CA" smtClean="0"/>
              <a:t>‹#›</a:t>
            </a:fld>
            <a:endParaRPr lang="en-CA"/>
          </a:p>
        </p:txBody>
      </p:sp>
    </p:spTree>
    <p:extLst>
      <p:ext uri="{BB962C8B-B14F-4D97-AF65-F5344CB8AC3E}">
        <p14:creationId xmlns:p14="http://schemas.microsoft.com/office/powerpoint/2010/main" val="21554811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C2175EC-8E4F-406D-B246-C412DFB2ACF3}" type="datetimeFigureOut">
              <a:rPr lang="en-CA" smtClean="0"/>
              <a:t>2026-05-05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8B23313-2E8B-40EF-902C-C2613146548C}" type="slidenum">
              <a:rPr lang="en-CA" smtClean="0"/>
              <a:t>‹#›</a:t>
            </a:fld>
            <a:endParaRPr lang="en-CA"/>
          </a:p>
        </p:txBody>
      </p:sp>
    </p:spTree>
    <p:extLst>
      <p:ext uri="{BB962C8B-B14F-4D97-AF65-F5344CB8AC3E}">
        <p14:creationId xmlns:p14="http://schemas.microsoft.com/office/powerpoint/2010/main" val="3376778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C2175EC-8E4F-406D-B246-C412DFB2ACF3}" type="datetimeFigureOut">
              <a:rPr lang="en-CA" smtClean="0"/>
              <a:t>2026-05-05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8B23313-2E8B-40EF-902C-C2613146548C}" type="slidenum">
              <a:rPr lang="en-CA" smtClean="0"/>
              <a:t>‹#›</a:t>
            </a:fld>
            <a:endParaRPr lang="en-CA"/>
          </a:p>
        </p:txBody>
      </p:sp>
    </p:spTree>
    <p:extLst>
      <p:ext uri="{BB962C8B-B14F-4D97-AF65-F5344CB8AC3E}">
        <p14:creationId xmlns:p14="http://schemas.microsoft.com/office/powerpoint/2010/main" val="10827922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C2175EC-8E4F-406D-B246-C412DFB2ACF3}" type="datetimeFigureOut">
              <a:rPr lang="en-CA" smtClean="0"/>
              <a:t>2026-05-05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8B23313-2E8B-40EF-902C-C2613146548C}" type="slidenum">
              <a:rPr lang="en-CA" smtClean="0"/>
              <a:t>‹#›</a:t>
            </a:fld>
            <a:endParaRPr lang="en-CA"/>
          </a:p>
        </p:txBody>
      </p:sp>
    </p:spTree>
    <p:extLst>
      <p:ext uri="{BB962C8B-B14F-4D97-AF65-F5344CB8AC3E}">
        <p14:creationId xmlns:p14="http://schemas.microsoft.com/office/powerpoint/2010/main" val="873329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C2175EC-8E4F-406D-B246-C412DFB2ACF3}" type="datetimeFigureOut">
              <a:rPr lang="en-CA" smtClean="0"/>
              <a:t>2026-05-05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8B23313-2E8B-40EF-902C-C2613146548C}" type="slidenum">
              <a:rPr lang="en-CA" smtClean="0"/>
              <a:t>‹#›</a:t>
            </a:fld>
            <a:endParaRPr lang="en-CA"/>
          </a:p>
        </p:txBody>
      </p:sp>
    </p:spTree>
    <p:extLst>
      <p:ext uri="{BB962C8B-B14F-4D97-AF65-F5344CB8AC3E}">
        <p14:creationId xmlns:p14="http://schemas.microsoft.com/office/powerpoint/2010/main" val="3691310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C2175EC-8E4F-406D-B246-C412DFB2ACF3}" type="datetimeFigureOut">
              <a:rPr lang="en-CA" smtClean="0"/>
              <a:t>2026-05-05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8B23313-2E8B-40EF-902C-C2613146548C}" type="slidenum">
              <a:rPr lang="en-CA" smtClean="0"/>
              <a:t>‹#›</a:t>
            </a:fld>
            <a:endParaRPr lang="en-CA"/>
          </a:p>
        </p:txBody>
      </p:sp>
    </p:spTree>
    <p:extLst>
      <p:ext uri="{BB962C8B-B14F-4D97-AF65-F5344CB8AC3E}">
        <p14:creationId xmlns:p14="http://schemas.microsoft.com/office/powerpoint/2010/main" val="412711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C2175EC-8E4F-406D-B246-C412DFB2ACF3}" type="datetimeFigureOut">
              <a:rPr lang="en-CA" smtClean="0"/>
              <a:t>2026-05-05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8B23313-2E8B-40EF-902C-C2613146548C}" type="slidenum">
              <a:rPr lang="en-CA" smtClean="0"/>
              <a:t>‹#›</a:t>
            </a:fld>
            <a:endParaRPr lang="en-CA"/>
          </a:p>
        </p:txBody>
      </p:sp>
    </p:spTree>
    <p:extLst>
      <p:ext uri="{BB962C8B-B14F-4D97-AF65-F5344CB8AC3E}">
        <p14:creationId xmlns:p14="http://schemas.microsoft.com/office/powerpoint/2010/main" val="3541326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C2175EC-8E4F-406D-B246-C412DFB2ACF3}" type="datetimeFigureOut">
              <a:rPr lang="en-CA" smtClean="0"/>
              <a:t>2026-05-05</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58B23313-2E8B-40EF-902C-C2613146548C}" type="slidenum">
              <a:rPr lang="en-CA" smtClean="0"/>
              <a:t>‹#›</a:t>
            </a:fld>
            <a:endParaRPr lang="en-CA"/>
          </a:p>
        </p:txBody>
      </p:sp>
    </p:spTree>
    <p:extLst>
      <p:ext uri="{BB962C8B-B14F-4D97-AF65-F5344CB8AC3E}">
        <p14:creationId xmlns:p14="http://schemas.microsoft.com/office/powerpoint/2010/main" val="3408388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C2175EC-8E4F-406D-B246-C412DFB2ACF3}" type="datetimeFigureOut">
              <a:rPr lang="en-CA" smtClean="0"/>
              <a:t>2026-05-05</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58B23313-2E8B-40EF-902C-C2613146548C}" type="slidenum">
              <a:rPr lang="en-CA" smtClean="0"/>
              <a:t>‹#›</a:t>
            </a:fld>
            <a:endParaRPr lang="en-CA"/>
          </a:p>
        </p:txBody>
      </p:sp>
    </p:spTree>
    <p:extLst>
      <p:ext uri="{BB962C8B-B14F-4D97-AF65-F5344CB8AC3E}">
        <p14:creationId xmlns:p14="http://schemas.microsoft.com/office/powerpoint/2010/main" val="1920883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2175EC-8E4F-406D-B246-C412DFB2ACF3}" type="datetimeFigureOut">
              <a:rPr lang="en-CA" smtClean="0"/>
              <a:t>2026-05-05</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58B23313-2E8B-40EF-902C-C2613146548C}" type="slidenum">
              <a:rPr lang="en-CA" smtClean="0"/>
              <a:t>‹#›</a:t>
            </a:fld>
            <a:endParaRPr lang="en-CA"/>
          </a:p>
        </p:txBody>
      </p:sp>
    </p:spTree>
    <p:extLst>
      <p:ext uri="{BB962C8B-B14F-4D97-AF65-F5344CB8AC3E}">
        <p14:creationId xmlns:p14="http://schemas.microsoft.com/office/powerpoint/2010/main" val="1011137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C2175EC-8E4F-406D-B246-C412DFB2ACF3}" type="datetimeFigureOut">
              <a:rPr lang="en-CA" smtClean="0"/>
              <a:t>2026-05-05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8B23313-2E8B-40EF-902C-C2613146548C}" type="slidenum">
              <a:rPr lang="en-CA" smtClean="0"/>
              <a:t>‹#›</a:t>
            </a:fld>
            <a:endParaRPr lang="en-CA"/>
          </a:p>
        </p:txBody>
      </p:sp>
    </p:spTree>
    <p:extLst>
      <p:ext uri="{BB962C8B-B14F-4D97-AF65-F5344CB8AC3E}">
        <p14:creationId xmlns:p14="http://schemas.microsoft.com/office/powerpoint/2010/main" val="2006473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C2175EC-8E4F-406D-B246-C412DFB2ACF3}" type="datetimeFigureOut">
              <a:rPr lang="en-CA" smtClean="0"/>
              <a:t>2026-05-05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8B23313-2E8B-40EF-902C-C2613146548C}" type="slidenum">
              <a:rPr lang="en-CA" smtClean="0"/>
              <a:t>‹#›</a:t>
            </a:fld>
            <a:endParaRPr lang="en-CA"/>
          </a:p>
        </p:txBody>
      </p:sp>
    </p:spTree>
    <p:extLst>
      <p:ext uri="{BB962C8B-B14F-4D97-AF65-F5344CB8AC3E}">
        <p14:creationId xmlns:p14="http://schemas.microsoft.com/office/powerpoint/2010/main" val="20351390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2175EC-8E4F-406D-B246-C412DFB2ACF3}" type="datetimeFigureOut">
              <a:rPr lang="en-CA" smtClean="0"/>
              <a:t>2026-05-05</a:t>
            </a:fld>
            <a:endParaRPr lang="en-CA"/>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B23313-2E8B-40EF-902C-C2613146548C}" type="slidenum">
              <a:rPr lang="en-CA" smtClean="0"/>
              <a:t>‹#›</a:t>
            </a:fld>
            <a:endParaRPr lang="en-CA"/>
          </a:p>
        </p:txBody>
      </p:sp>
    </p:spTree>
    <p:extLst>
      <p:ext uri="{BB962C8B-B14F-4D97-AF65-F5344CB8AC3E}">
        <p14:creationId xmlns:p14="http://schemas.microsoft.com/office/powerpoint/2010/main" val="9215935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www.tripspark.com/getting-started-with-passenger-porta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p:nvSpPr>
        <p:spPr>
          <a:xfrm>
            <a:off x="3329354" y="2667005"/>
            <a:ext cx="5814646" cy="1537677"/>
          </a:xfrm>
          <a:prstGeom prst="rect">
            <a:avLst/>
          </a:prstGeom>
          <a:solidFill>
            <a:srgbClr val="5EB9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extBox 4"/>
          <p:cNvSpPr txBox="1"/>
          <p:nvPr/>
        </p:nvSpPr>
        <p:spPr>
          <a:xfrm>
            <a:off x="4611078" y="3101726"/>
            <a:ext cx="3462215" cy="646331"/>
          </a:xfrm>
          <a:prstGeom prst="rect">
            <a:avLst/>
          </a:prstGeom>
          <a:noFill/>
        </p:spPr>
        <p:txBody>
          <a:bodyPr wrap="square" rtlCol="0">
            <a:spAutoFit/>
          </a:bodyPr>
          <a:lstStyle/>
          <a:p>
            <a:r>
              <a:rPr lang="en-CA" dirty="0">
                <a:solidFill>
                  <a:schemeClr val="bg1"/>
                </a:solidFill>
                <a:latin typeface="Arial" panose="020B0604020202020204" pitchFamily="34" charset="0"/>
                <a:cs typeface="Arial" panose="020B0604020202020204" pitchFamily="34" charset="0"/>
              </a:rPr>
              <a:t>Everything you need to sell your riders on your new technology.</a:t>
            </a:r>
          </a:p>
        </p:txBody>
      </p:sp>
      <p:sp>
        <p:nvSpPr>
          <p:cNvPr id="8" name="TextBox 7"/>
          <p:cNvSpPr txBox="1"/>
          <p:nvPr/>
        </p:nvSpPr>
        <p:spPr>
          <a:xfrm>
            <a:off x="0" y="2014416"/>
            <a:ext cx="3329354" cy="1892826"/>
          </a:xfrm>
          <a:prstGeom prst="rect">
            <a:avLst/>
          </a:prstGeom>
          <a:noFill/>
        </p:spPr>
        <p:txBody>
          <a:bodyPr wrap="square" rtlCol="0">
            <a:spAutoFit/>
          </a:bodyPr>
          <a:lstStyle/>
          <a:p>
            <a:pPr algn="ctr"/>
            <a:r>
              <a:rPr lang="en-CA" sz="3900" dirty="0">
                <a:solidFill>
                  <a:schemeClr val="bg1"/>
                </a:solidFill>
                <a:latin typeface="Arial" panose="020B0604020202020204" pitchFamily="34" charset="0"/>
                <a:cs typeface="Arial" panose="020B0604020202020204" pitchFamily="34" charset="0"/>
              </a:rPr>
              <a:t>Your</a:t>
            </a:r>
          </a:p>
          <a:p>
            <a:pPr algn="ctr"/>
            <a:r>
              <a:rPr lang="en-CA" sz="3900" dirty="0">
                <a:solidFill>
                  <a:schemeClr val="bg1"/>
                </a:solidFill>
                <a:latin typeface="Arial" panose="020B0604020202020204" pitchFamily="34" charset="0"/>
                <a:cs typeface="Arial" panose="020B0604020202020204" pitchFamily="34" charset="0"/>
              </a:rPr>
              <a:t>Marketing</a:t>
            </a:r>
          </a:p>
          <a:p>
            <a:pPr algn="ctr"/>
            <a:r>
              <a:rPr lang="en-CA" sz="3900" dirty="0">
                <a:solidFill>
                  <a:schemeClr val="bg1"/>
                </a:solidFill>
                <a:latin typeface="Arial" panose="020B0604020202020204" pitchFamily="34" charset="0"/>
                <a:cs typeface="Arial" panose="020B0604020202020204" pitchFamily="34" charset="0"/>
              </a:rPr>
              <a:t>Material</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323" y="4123191"/>
            <a:ext cx="2086708" cy="528987"/>
          </a:xfrm>
          <a:prstGeom prst="rect">
            <a:avLst/>
          </a:prstGeom>
        </p:spPr>
      </p:pic>
    </p:spTree>
    <p:extLst>
      <p:ext uri="{BB962C8B-B14F-4D97-AF65-F5344CB8AC3E}">
        <p14:creationId xmlns:p14="http://schemas.microsoft.com/office/powerpoint/2010/main" val="949086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981075" y="1657351"/>
            <a:ext cx="7239472" cy="3593660"/>
          </a:xfrm>
          <a:prstGeom prst="rect">
            <a:avLst/>
          </a:prstGeom>
          <a:solidFill>
            <a:srgbClr val="5EB9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TextBox 1"/>
          <p:cNvSpPr txBox="1"/>
          <p:nvPr/>
        </p:nvSpPr>
        <p:spPr>
          <a:xfrm>
            <a:off x="1247775" y="1914527"/>
            <a:ext cx="6836970" cy="3416320"/>
          </a:xfrm>
          <a:prstGeom prst="rect">
            <a:avLst/>
          </a:prstGeom>
          <a:noFill/>
        </p:spPr>
        <p:txBody>
          <a:bodyPr wrap="square" rtlCol="0">
            <a:spAutoFit/>
          </a:bodyPr>
          <a:lstStyle/>
          <a:p>
            <a:r>
              <a:rPr lang="en-CA" dirty="0">
                <a:solidFill>
                  <a:schemeClr val="bg1"/>
                </a:solidFill>
              </a:rPr>
              <a:t>The resources contained in this package will serve to give you a head-start on marketing Passenger Portal &amp; Ripple to your riders/clients.</a:t>
            </a:r>
          </a:p>
          <a:p>
            <a:endParaRPr lang="en-CA" dirty="0">
              <a:solidFill>
                <a:schemeClr val="bg1"/>
              </a:solidFill>
            </a:endParaRPr>
          </a:p>
          <a:p>
            <a:r>
              <a:rPr lang="en-CA" dirty="0">
                <a:solidFill>
                  <a:schemeClr val="bg1"/>
                </a:solidFill>
              </a:rPr>
              <a:t>Included, you will find:</a:t>
            </a:r>
          </a:p>
          <a:p>
            <a:endParaRPr lang="en-CA" dirty="0">
              <a:solidFill>
                <a:schemeClr val="bg1"/>
              </a:solidFill>
            </a:endParaRPr>
          </a:p>
          <a:p>
            <a:pPr marL="342900" indent="-342900">
              <a:buFont typeface="Wingdings" panose="05000000000000000000" pitchFamily="2" charset="2"/>
              <a:buChar char="Ø"/>
            </a:pPr>
            <a:r>
              <a:rPr lang="en-CA" dirty="0">
                <a:solidFill>
                  <a:schemeClr val="bg1"/>
                </a:solidFill>
              </a:rPr>
              <a:t>Customizable email templates</a:t>
            </a:r>
          </a:p>
          <a:p>
            <a:pPr marL="342900" indent="-342900">
              <a:buFont typeface="Wingdings" panose="05000000000000000000" pitchFamily="2" charset="2"/>
              <a:buChar char="Ø"/>
            </a:pPr>
            <a:r>
              <a:rPr lang="en-CA" dirty="0">
                <a:solidFill>
                  <a:schemeClr val="bg1"/>
                </a:solidFill>
              </a:rPr>
              <a:t>Brochures (for print &amp; digital)</a:t>
            </a:r>
          </a:p>
          <a:p>
            <a:pPr marL="342900" indent="-342900">
              <a:buFont typeface="Wingdings" panose="05000000000000000000" pitchFamily="2" charset="2"/>
              <a:buChar char="Ø"/>
            </a:pPr>
            <a:r>
              <a:rPr lang="en-CA" dirty="0">
                <a:solidFill>
                  <a:schemeClr val="bg1"/>
                </a:solidFill>
              </a:rPr>
              <a:t>Sample text messages and call scripts</a:t>
            </a:r>
          </a:p>
          <a:p>
            <a:pPr marL="342900" indent="-342900">
              <a:buFont typeface="Wingdings" panose="05000000000000000000" pitchFamily="2" charset="2"/>
              <a:buChar char="Ø"/>
            </a:pPr>
            <a:r>
              <a:rPr lang="en-CA" dirty="0">
                <a:solidFill>
                  <a:schemeClr val="bg1"/>
                </a:solidFill>
              </a:rPr>
              <a:t>“Getting Started” video for Passenger Portal</a:t>
            </a:r>
          </a:p>
          <a:p>
            <a:pPr marL="742950" lvl="1" indent="-285750">
              <a:buFont typeface="Courier New" panose="02070309020205020404" pitchFamily="49" charset="0"/>
              <a:buChar char="o"/>
            </a:pPr>
            <a:r>
              <a:rPr lang="en-CA" dirty="0">
                <a:solidFill>
                  <a:schemeClr val="bg1"/>
                </a:solidFill>
              </a:rPr>
              <a:t>This video is referenced in the email template</a:t>
            </a:r>
          </a:p>
          <a:p>
            <a:pPr marL="285750" indent="-285750">
              <a:buFont typeface="Arial" panose="020B0604020202020204" pitchFamily="34" charset="0"/>
              <a:buChar char="•"/>
            </a:pPr>
            <a:endParaRPr lang="en-CA" dirty="0">
              <a:solidFill>
                <a:schemeClr val="bg1"/>
              </a:solidFill>
            </a:endParaRPr>
          </a:p>
          <a:p>
            <a:pPr marL="285750" indent="-285750">
              <a:buFont typeface="Arial" panose="020B0604020202020204" pitchFamily="34" charset="0"/>
              <a:buChar char="•"/>
            </a:pPr>
            <a:endParaRPr lang="en-CA" dirty="0">
              <a:solidFill>
                <a:schemeClr val="bg1"/>
              </a:solidFill>
            </a:endParaRPr>
          </a:p>
        </p:txBody>
      </p:sp>
      <p:sp>
        <p:nvSpPr>
          <p:cNvPr id="8" name="TextBox 7"/>
          <p:cNvSpPr txBox="1"/>
          <p:nvPr/>
        </p:nvSpPr>
        <p:spPr>
          <a:xfrm>
            <a:off x="2725668" y="198977"/>
            <a:ext cx="6119446" cy="584775"/>
          </a:xfrm>
          <a:prstGeom prst="rect">
            <a:avLst/>
          </a:prstGeom>
          <a:noFill/>
        </p:spPr>
        <p:txBody>
          <a:bodyPr wrap="square" rtlCol="0">
            <a:spAutoFit/>
          </a:bodyPr>
          <a:lstStyle/>
          <a:p>
            <a:pPr algn="r"/>
            <a:r>
              <a:rPr lang="en-CA" sz="3200" b="1" dirty="0">
                <a:solidFill>
                  <a:schemeClr val="bg1"/>
                </a:solidFill>
                <a:latin typeface="Arial" panose="020B0604020202020204" pitchFamily="34" charset="0"/>
                <a:cs typeface="Arial" panose="020B0604020202020204" pitchFamily="34" charset="0"/>
              </a:rPr>
              <a:t>Overview</a:t>
            </a:r>
          </a:p>
        </p:txBody>
      </p:sp>
    </p:spTree>
    <p:extLst>
      <p:ext uri="{BB962C8B-B14F-4D97-AF65-F5344CB8AC3E}">
        <p14:creationId xmlns:p14="http://schemas.microsoft.com/office/powerpoint/2010/main" val="26309963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Box 1"/>
          <p:cNvSpPr txBox="1"/>
          <p:nvPr/>
        </p:nvSpPr>
        <p:spPr>
          <a:xfrm>
            <a:off x="2915139" y="148495"/>
            <a:ext cx="6119446" cy="584775"/>
          </a:xfrm>
          <a:prstGeom prst="rect">
            <a:avLst/>
          </a:prstGeom>
          <a:noFill/>
        </p:spPr>
        <p:txBody>
          <a:bodyPr wrap="square" rtlCol="0">
            <a:spAutoFit/>
          </a:bodyPr>
          <a:lstStyle/>
          <a:p>
            <a:r>
              <a:rPr lang="en-CA" sz="3200" b="1" dirty="0">
                <a:solidFill>
                  <a:schemeClr val="bg1"/>
                </a:solidFill>
                <a:latin typeface="Arial" panose="020B0604020202020204" pitchFamily="34" charset="0"/>
                <a:cs typeface="Arial" panose="020B0604020202020204" pitchFamily="34" charset="0"/>
              </a:rPr>
              <a:t>Customizable Email Templates</a:t>
            </a:r>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498"/>
          <a:stretch/>
        </p:blipFill>
        <p:spPr>
          <a:xfrm>
            <a:off x="1002723" y="2292081"/>
            <a:ext cx="1912416" cy="32072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1322" t="-1" r="1186" b="823"/>
          <a:stretch/>
        </p:blipFill>
        <p:spPr>
          <a:xfrm>
            <a:off x="1573529" y="2865906"/>
            <a:ext cx="1878331" cy="29573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Rectangle 9"/>
          <p:cNvSpPr/>
          <p:nvPr/>
        </p:nvSpPr>
        <p:spPr>
          <a:xfrm>
            <a:off x="3938954" y="3263801"/>
            <a:ext cx="4525108" cy="1537677"/>
          </a:xfrm>
          <a:prstGeom prst="rect">
            <a:avLst/>
          </a:prstGeom>
          <a:solidFill>
            <a:srgbClr val="5EB9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p:cNvSpPr/>
          <p:nvPr/>
        </p:nvSpPr>
        <p:spPr>
          <a:xfrm>
            <a:off x="4130539" y="4234473"/>
            <a:ext cx="312615" cy="3126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Box 3"/>
          <p:cNvSpPr txBox="1"/>
          <p:nvPr/>
        </p:nvSpPr>
        <p:spPr>
          <a:xfrm>
            <a:off x="4149027" y="3465379"/>
            <a:ext cx="156010"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1</a:t>
            </a:r>
          </a:p>
        </p:txBody>
      </p:sp>
      <p:sp>
        <p:nvSpPr>
          <p:cNvPr id="13" name="TextBox 12"/>
          <p:cNvSpPr txBox="1"/>
          <p:nvPr/>
        </p:nvSpPr>
        <p:spPr>
          <a:xfrm>
            <a:off x="4478732" y="3485475"/>
            <a:ext cx="3758904"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Simply fill in your agency name</a:t>
            </a:r>
          </a:p>
        </p:txBody>
      </p:sp>
      <p:sp>
        <p:nvSpPr>
          <p:cNvPr id="14" name="Oval 13"/>
          <p:cNvSpPr/>
          <p:nvPr/>
        </p:nvSpPr>
        <p:spPr>
          <a:xfrm>
            <a:off x="4130539" y="3475081"/>
            <a:ext cx="312615" cy="3126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TextBox 14"/>
          <p:cNvSpPr txBox="1"/>
          <p:nvPr/>
        </p:nvSpPr>
        <p:spPr>
          <a:xfrm>
            <a:off x="4146982" y="3829937"/>
            <a:ext cx="279055"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2</a:t>
            </a:r>
          </a:p>
        </p:txBody>
      </p:sp>
      <p:sp>
        <p:nvSpPr>
          <p:cNvPr id="16" name="TextBox 15"/>
          <p:cNvSpPr txBox="1"/>
          <p:nvPr/>
        </p:nvSpPr>
        <p:spPr>
          <a:xfrm>
            <a:off x="4507679" y="3826898"/>
            <a:ext cx="3758904"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Add your logo</a:t>
            </a:r>
          </a:p>
        </p:txBody>
      </p:sp>
      <p:sp>
        <p:nvSpPr>
          <p:cNvPr id="17" name="Oval 16"/>
          <p:cNvSpPr/>
          <p:nvPr/>
        </p:nvSpPr>
        <p:spPr>
          <a:xfrm>
            <a:off x="4130539" y="3862774"/>
            <a:ext cx="312615" cy="3126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TextBox 17"/>
          <p:cNvSpPr txBox="1"/>
          <p:nvPr/>
        </p:nvSpPr>
        <p:spPr>
          <a:xfrm>
            <a:off x="4146982" y="4217630"/>
            <a:ext cx="279055"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3</a:t>
            </a:r>
          </a:p>
        </p:txBody>
      </p:sp>
      <p:sp>
        <p:nvSpPr>
          <p:cNvPr id="19" name="TextBox 18"/>
          <p:cNvSpPr txBox="1"/>
          <p:nvPr/>
        </p:nvSpPr>
        <p:spPr>
          <a:xfrm>
            <a:off x="4507679" y="4214591"/>
            <a:ext cx="3758904"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Add your contact information</a:t>
            </a:r>
          </a:p>
        </p:txBody>
      </p:sp>
      <p:sp>
        <p:nvSpPr>
          <p:cNvPr id="20" name="Rectangle 19"/>
          <p:cNvSpPr/>
          <p:nvPr/>
        </p:nvSpPr>
        <p:spPr>
          <a:xfrm>
            <a:off x="3938954" y="1872623"/>
            <a:ext cx="4525108" cy="1190407"/>
          </a:xfrm>
          <a:prstGeom prst="rect">
            <a:avLst/>
          </a:prstGeom>
          <a:solidFill>
            <a:srgbClr val="5EB9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extBox 4"/>
          <p:cNvSpPr txBox="1"/>
          <p:nvPr/>
        </p:nvSpPr>
        <p:spPr>
          <a:xfrm>
            <a:off x="4113422" y="2123543"/>
            <a:ext cx="4153161" cy="646331"/>
          </a:xfrm>
          <a:prstGeom prst="rect">
            <a:avLst/>
          </a:prstGeom>
          <a:noFill/>
        </p:spPr>
        <p:txBody>
          <a:bodyPr wrap="square" rtlCol="0">
            <a:spAutoFit/>
          </a:bodyPr>
          <a:lstStyle/>
          <a:p>
            <a:r>
              <a:rPr lang="en-CA" dirty="0">
                <a:solidFill>
                  <a:schemeClr val="bg1"/>
                </a:solidFill>
              </a:rPr>
              <a:t>You will find ready-to-go Outlook templates as well as the source HTML files</a:t>
            </a:r>
          </a:p>
        </p:txBody>
      </p:sp>
    </p:spTree>
    <p:extLst>
      <p:ext uri="{BB962C8B-B14F-4D97-AF65-F5344CB8AC3E}">
        <p14:creationId xmlns:p14="http://schemas.microsoft.com/office/powerpoint/2010/main" val="712459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Box 3"/>
          <p:cNvSpPr txBox="1"/>
          <p:nvPr/>
        </p:nvSpPr>
        <p:spPr>
          <a:xfrm>
            <a:off x="3472793" y="183607"/>
            <a:ext cx="5736775" cy="584775"/>
          </a:xfrm>
          <a:prstGeom prst="rect">
            <a:avLst/>
          </a:prstGeom>
          <a:noFill/>
        </p:spPr>
        <p:txBody>
          <a:bodyPr wrap="square" rtlCol="0">
            <a:spAutoFit/>
          </a:bodyPr>
          <a:lstStyle/>
          <a:p>
            <a:r>
              <a:rPr lang="en-CA" sz="3200" b="1" dirty="0">
                <a:solidFill>
                  <a:schemeClr val="bg1"/>
                </a:solidFill>
                <a:latin typeface="Arial" panose="020B0604020202020204" pitchFamily="34" charset="0"/>
                <a:cs typeface="Arial" panose="020B0604020202020204" pitchFamily="34" charset="0"/>
              </a:rPr>
              <a:t>Print and Digital Brochures</a:t>
            </a:r>
          </a:p>
        </p:txBody>
      </p:sp>
      <p:sp>
        <p:nvSpPr>
          <p:cNvPr id="5" name="Rectangle 4"/>
          <p:cNvSpPr/>
          <p:nvPr/>
        </p:nvSpPr>
        <p:spPr>
          <a:xfrm>
            <a:off x="4892815" y="2181442"/>
            <a:ext cx="3861111" cy="3000158"/>
          </a:xfrm>
          <a:prstGeom prst="rect">
            <a:avLst/>
          </a:prstGeom>
          <a:solidFill>
            <a:srgbClr val="5EB9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Oval 7"/>
          <p:cNvSpPr/>
          <p:nvPr/>
        </p:nvSpPr>
        <p:spPr>
          <a:xfrm>
            <a:off x="5351990" y="2841118"/>
            <a:ext cx="312615" cy="3126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Box 8"/>
          <p:cNvSpPr txBox="1"/>
          <p:nvPr/>
        </p:nvSpPr>
        <p:spPr>
          <a:xfrm>
            <a:off x="5364956" y="2824725"/>
            <a:ext cx="182404"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1</a:t>
            </a:r>
          </a:p>
        </p:txBody>
      </p:sp>
      <p:sp>
        <p:nvSpPr>
          <p:cNvPr id="10" name="TextBox 9"/>
          <p:cNvSpPr txBox="1"/>
          <p:nvPr/>
        </p:nvSpPr>
        <p:spPr>
          <a:xfrm>
            <a:off x="5700183" y="2830267"/>
            <a:ext cx="3758904"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Webpages</a:t>
            </a:r>
          </a:p>
        </p:txBody>
      </p:sp>
      <p:sp>
        <p:nvSpPr>
          <p:cNvPr id="11" name="Oval 10"/>
          <p:cNvSpPr/>
          <p:nvPr/>
        </p:nvSpPr>
        <p:spPr>
          <a:xfrm>
            <a:off x="5351990" y="3257929"/>
            <a:ext cx="312615" cy="3126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Box 11"/>
          <p:cNvSpPr txBox="1"/>
          <p:nvPr/>
        </p:nvSpPr>
        <p:spPr>
          <a:xfrm>
            <a:off x="5365813" y="3247078"/>
            <a:ext cx="279055"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2</a:t>
            </a:r>
          </a:p>
        </p:txBody>
      </p:sp>
      <p:sp>
        <p:nvSpPr>
          <p:cNvPr id="13" name="TextBox 12"/>
          <p:cNvSpPr txBox="1"/>
          <p:nvPr/>
        </p:nvSpPr>
        <p:spPr>
          <a:xfrm>
            <a:off x="5729130" y="3240603"/>
            <a:ext cx="3758904"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Email Communications</a:t>
            </a:r>
          </a:p>
        </p:txBody>
      </p:sp>
      <p:sp>
        <p:nvSpPr>
          <p:cNvPr id="14" name="Oval 13"/>
          <p:cNvSpPr/>
          <p:nvPr/>
        </p:nvSpPr>
        <p:spPr>
          <a:xfrm>
            <a:off x="5351990" y="3673672"/>
            <a:ext cx="312615" cy="3126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TextBox 14"/>
          <p:cNvSpPr txBox="1"/>
          <p:nvPr/>
        </p:nvSpPr>
        <p:spPr>
          <a:xfrm>
            <a:off x="5365813" y="3665230"/>
            <a:ext cx="279055"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3</a:t>
            </a:r>
          </a:p>
        </p:txBody>
      </p:sp>
      <p:sp>
        <p:nvSpPr>
          <p:cNvPr id="16" name="TextBox 15"/>
          <p:cNvSpPr txBox="1"/>
          <p:nvPr/>
        </p:nvSpPr>
        <p:spPr>
          <a:xfrm>
            <a:off x="5729130" y="3657104"/>
            <a:ext cx="3758904"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Handouts at Events</a:t>
            </a:r>
          </a:p>
        </p:txBody>
      </p:sp>
      <p:sp>
        <p:nvSpPr>
          <p:cNvPr id="17" name="TextBox 16"/>
          <p:cNvSpPr txBox="1"/>
          <p:nvPr/>
        </p:nvSpPr>
        <p:spPr>
          <a:xfrm>
            <a:off x="4995022" y="2330855"/>
            <a:ext cx="3758904"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Use them for:</a:t>
            </a:r>
          </a:p>
        </p:txBody>
      </p:sp>
      <p:sp>
        <p:nvSpPr>
          <p:cNvPr id="18" name="Oval 17"/>
          <p:cNvSpPr/>
          <p:nvPr/>
        </p:nvSpPr>
        <p:spPr>
          <a:xfrm>
            <a:off x="5353349" y="4088378"/>
            <a:ext cx="312615" cy="3126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9" name="TextBox 18"/>
          <p:cNvSpPr txBox="1"/>
          <p:nvPr/>
        </p:nvSpPr>
        <p:spPr>
          <a:xfrm>
            <a:off x="5363903" y="4079936"/>
            <a:ext cx="279055"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4</a:t>
            </a:r>
          </a:p>
        </p:txBody>
      </p:sp>
      <p:sp>
        <p:nvSpPr>
          <p:cNvPr id="20" name="TextBox 19"/>
          <p:cNvSpPr txBox="1"/>
          <p:nvPr/>
        </p:nvSpPr>
        <p:spPr>
          <a:xfrm>
            <a:off x="5730489" y="4071810"/>
            <a:ext cx="3758904"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In Vehicles</a:t>
            </a:r>
          </a:p>
        </p:txBody>
      </p:sp>
      <p:sp>
        <p:nvSpPr>
          <p:cNvPr id="24" name="Oval 23"/>
          <p:cNvSpPr/>
          <p:nvPr/>
        </p:nvSpPr>
        <p:spPr>
          <a:xfrm>
            <a:off x="5353349" y="4497829"/>
            <a:ext cx="312615" cy="3126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TextBox 24"/>
          <p:cNvSpPr txBox="1"/>
          <p:nvPr/>
        </p:nvSpPr>
        <p:spPr>
          <a:xfrm>
            <a:off x="5363903" y="4489387"/>
            <a:ext cx="279055"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5</a:t>
            </a:r>
          </a:p>
        </p:txBody>
      </p:sp>
      <p:sp>
        <p:nvSpPr>
          <p:cNvPr id="26" name="TextBox 25"/>
          <p:cNvSpPr txBox="1"/>
          <p:nvPr/>
        </p:nvSpPr>
        <p:spPr>
          <a:xfrm>
            <a:off x="5730489" y="4481261"/>
            <a:ext cx="3758904"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Mail-outs</a:t>
            </a: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2769" r="4558"/>
          <a:stretch/>
        </p:blipFill>
        <p:spPr>
          <a:xfrm>
            <a:off x="790832" y="1383231"/>
            <a:ext cx="3534033" cy="45965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82684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9" y="2175217"/>
            <a:ext cx="3324339" cy="6645489"/>
          </a:xfrm>
          <a:prstGeom prst="rect">
            <a:avLst/>
          </a:prstGeom>
        </p:spPr>
      </p:pic>
      <p:sp>
        <p:nvSpPr>
          <p:cNvPr id="4" name="Rectangle 3"/>
          <p:cNvSpPr/>
          <p:nvPr/>
        </p:nvSpPr>
        <p:spPr>
          <a:xfrm>
            <a:off x="3924301" y="1422992"/>
            <a:ext cx="4467224" cy="1190407"/>
          </a:xfrm>
          <a:prstGeom prst="rect">
            <a:avLst/>
          </a:prstGeom>
          <a:solidFill>
            <a:srgbClr val="5EB9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TextBox 15"/>
          <p:cNvSpPr txBox="1"/>
          <p:nvPr/>
        </p:nvSpPr>
        <p:spPr>
          <a:xfrm>
            <a:off x="4081463" y="1602696"/>
            <a:ext cx="4310062" cy="830997"/>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Get the word out via text or a phone call – Your call center is a great avenue for promotion</a:t>
            </a:r>
          </a:p>
        </p:txBody>
      </p:sp>
      <p:sp>
        <p:nvSpPr>
          <p:cNvPr id="20" name="TextBox 19"/>
          <p:cNvSpPr txBox="1"/>
          <p:nvPr/>
        </p:nvSpPr>
        <p:spPr>
          <a:xfrm>
            <a:off x="943699" y="4163980"/>
            <a:ext cx="1883128" cy="2246769"/>
          </a:xfrm>
          <a:prstGeom prst="rect">
            <a:avLst/>
          </a:prstGeom>
          <a:noFill/>
        </p:spPr>
        <p:txBody>
          <a:bodyPr wrap="square" rtlCol="0">
            <a:spAutoFit/>
          </a:bodyPr>
          <a:lstStyle/>
          <a:p>
            <a:r>
              <a:rPr lang="en-US" sz="1000" dirty="0">
                <a:solidFill>
                  <a:schemeClr val="bg1"/>
                </a:solidFill>
                <a:latin typeface="Arial" panose="020B0604020202020204" pitchFamily="34" charset="0"/>
                <a:cs typeface="Arial" panose="020B0604020202020204" pitchFamily="34" charset="0"/>
              </a:rPr>
              <a:t>Hi from {ABC Transit}. We have some exciting news. We have a new automated system to give you more options in dealing with us. This is an example of a text message you may receive from us. Now we can text you as well as call your phone in order to remind you about an upcoming trip. You can make changes by texting or calling in to this service. Contact us if you have any questions.</a:t>
            </a:r>
          </a:p>
        </p:txBody>
      </p:sp>
      <p:sp>
        <p:nvSpPr>
          <p:cNvPr id="21" name="Rectangle 20"/>
          <p:cNvSpPr/>
          <p:nvPr/>
        </p:nvSpPr>
        <p:spPr>
          <a:xfrm>
            <a:off x="3924301" y="2793103"/>
            <a:ext cx="4467224" cy="2243085"/>
          </a:xfrm>
          <a:prstGeom prst="rect">
            <a:avLst/>
          </a:prstGeom>
          <a:solidFill>
            <a:srgbClr val="5EB9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2" name="TextBox 21"/>
          <p:cNvSpPr txBox="1"/>
          <p:nvPr/>
        </p:nvSpPr>
        <p:spPr>
          <a:xfrm>
            <a:off x="4081463" y="3278577"/>
            <a:ext cx="4152899" cy="1615827"/>
          </a:xfrm>
          <a:prstGeom prst="rect">
            <a:avLst/>
          </a:prstGeom>
          <a:noFill/>
        </p:spPr>
        <p:txBody>
          <a:bodyPr wrap="square" rtlCol="0">
            <a:spAutoFit/>
          </a:bodyPr>
          <a:lstStyle/>
          <a:p>
            <a:r>
              <a:rPr lang="en-US" sz="1100" dirty="0">
                <a:solidFill>
                  <a:schemeClr val="bg1"/>
                </a:solidFill>
                <a:latin typeface="Arial" panose="020B0604020202020204" pitchFamily="34" charset="0"/>
                <a:cs typeface="Arial" panose="020B0604020202020204" pitchFamily="34" charset="0"/>
              </a:rPr>
              <a:t>“Before you go, have you heard of our new automated notification service? It will alert you to your impending trips and help us to maintain a smooth-running schedule. To tell us that you still need your scheduled ride, you can cancel or confirm by using the number pad on your phone. You can also call into our service at xxx-xxx-</a:t>
            </a:r>
            <a:r>
              <a:rPr lang="en-US" sz="1100" dirty="0" err="1">
                <a:solidFill>
                  <a:schemeClr val="bg1"/>
                </a:solidFill>
                <a:latin typeface="Arial" panose="020B0604020202020204" pitchFamily="34" charset="0"/>
                <a:cs typeface="Arial" panose="020B0604020202020204" pitchFamily="34" charset="0"/>
              </a:rPr>
              <a:t>xxxx</a:t>
            </a:r>
            <a:r>
              <a:rPr lang="en-US" sz="1100" dirty="0">
                <a:solidFill>
                  <a:schemeClr val="bg1"/>
                </a:solidFill>
                <a:latin typeface="Arial" panose="020B0604020202020204" pitchFamily="34" charset="0"/>
                <a:cs typeface="Arial" panose="020B0604020202020204" pitchFamily="34" charset="0"/>
              </a:rPr>
              <a:t>. Do you have any questions about the new service? What do you think?</a:t>
            </a:r>
          </a:p>
          <a:p>
            <a:endParaRPr lang="en-US" sz="1100" dirty="0">
              <a:solidFill>
                <a:schemeClr val="bg1"/>
              </a:solidFill>
              <a:latin typeface="Arial" panose="020B0604020202020204" pitchFamily="34" charset="0"/>
              <a:cs typeface="Arial" panose="020B0604020202020204" pitchFamily="34" charset="0"/>
            </a:endParaRPr>
          </a:p>
          <a:p>
            <a:r>
              <a:rPr lang="en-US" sz="1100" dirty="0">
                <a:solidFill>
                  <a:schemeClr val="bg1"/>
                </a:solidFill>
                <a:latin typeface="Arial" panose="020B0604020202020204" pitchFamily="34" charset="0"/>
                <a:cs typeface="Arial" panose="020B0604020202020204" pitchFamily="34" charset="0"/>
              </a:rPr>
              <a:t>Thank you and have a good day.”</a:t>
            </a:r>
          </a:p>
        </p:txBody>
      </p:sp>
      <p:sp>
        <p:nvSpPr>
          <p:cNvPr id="23" name="TextBox 22"/>
          <p:cNvSpPr txBox="1"/>
          <p:nvPr/>
        </p:nvSpPr>
        <p:spPr>
          <a:xfrm>
            <a:off x="4081463" y="2931445"/>
            <a:ext cx="3310778" cy="338554"/>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Call Script Example:</a:t>
            </a:r>
          </a:p>
        </p:txBody>
      </p:sp>
      <p:sp>
        <p:nvSpPr>
          <p:cNvPr id="24" name="TextBox 23"/>
          <p:cNvSpPr txBox="1"/>
          <p:nvPr/>
        </p:nvSpPr>
        <p:spPr>
          <a:xfrm>
            <a:off x="3019426" y="174739"/>
            <a:ext cx="6622186" cy="584775"/>
          </a:xfrm>
          <a:prstGeom prst="rect">
            <a:avLst/>
          </a:prstGeom>
          <a:noFill/>
        </p:spPr>
        <p:txBody>
          <a:bodyPr wrap="square" rtlCol="0">
            <a:spAutoFit/>
          </a:bodyPr>
          <a:lstStyle/>
          <a:p>
            <a:r>
              <a:rPr lang="en-CA" sz="3200" b="1" dirty="0">
                <a:solidFill>
                  <a:schemeClr val="bg1"/>
                </a:solidFill>
                <a:latin typeface="Arial" panose="020B0604020202020204" pitchFamily="34" charset="0"/>
                <a:cs typeface="Arial" panose="020B0604020202020204" pitchFamily="34" charset="0"/>
              </a:rPr>
              <a:t>Text Message and Call Script</a:t>
            </a:r>
          </a:p>
        </p:txBody>
      </p:sp>
      <p:sp>
        <p:nvSpPr>
          <p:cNvPr id="15" name="Rectangle 14"/>
          <p:cNvSpPr/>
          <p:nvPr/>
        </p:nvSpPr>
        <p:spPr>
          <a:xfrm>
            <a:off x="3924301" y="5214847"/>
            <a:ext cx="4467224" cy="980591"/>
          </a:xfrm>
          <a:prstGeom prst="rect">
            <a:avLst/>
          </a:prstGeom>
          <a:solidFill>
            <a:srgbClr val="5EB9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45562" y="5423565"/>
            <a:ext cx="491069" cy="552620"/>
          </a:xfrm>
          <a:prstGeom prst="rect">
            <a:avLst/>
          </a:prstGeom>
        </p:spPr>
      </p:pic>
      <p:sp>
        <p:nvSpPr>
          <p:cNvPr id="12" name="TextBox 11"/>
          <p:cNvSpPr txBox="1"/>
          <p:nvPr/>
        </p:nvSpPr>
        <p:spPr>
          <a:xfrm>
            <a:off x="4793794" y="5430027"/>
            <a:ext cx="3336325" cy="523220"/>
          </a:xfrm>
          <a:prstGeom prst="rect">
            <a:avLst/>
          </a:prstGeom>
          <a:noFill/>
        </p:spPr>
        <p:txBody>
          <a:bodyPr wrap="square" rtlCol="0">
            <a:spAutoFit/>
          </a:bodyPr>
          <a:lstStyle/>
          <a:p>
            <a:r>
              <a:rPr lang="en-CA" sz="1400" dirty="0">
                <a:solidFill>
                  <a:schemeClr val="bg1"/>
                </a:solidFill>
                <a:latin typeface="Arial" panose="020B0604020202020204" pitchFamily="34" charset="0"/>
                <a:cs typeface="Arial" panose="020B0604020202020204" pitchFamily="34" charset="0"/>
              </a:rPr>
              <a:t>An automated message can also be included while clients/riders are on hold.</a:t>
            </a:r>
          </a:p>
        </p:txBody>
      </p:sp>
    </p:spTree>
    <p:extLst>
      <p:ext uri="{BB962C8B-B14F-4D97-AF65-F5344CB8AC3E}">
        <p14:creationId xmlns:p14="http://schemas.microsoft.com/office/powerpoint/2010/main" val="3395961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Rectangle 4"/>
          <p:cNvSpPr/>
          <p:nvPr/>
        </p:nvSpPr>
        <p:spPr>
          <a:xfrm>
            <a:off x="5148840" y="2540981"/>
            <a:ext cx="3508235" cy="2005037"/>
          </a:xfrm>
          <a:prstGeom prst="rect">
            <a:avLst/>
          </a:prstGeom>
          <a:solidFill>
            <a:srgbClr val="5EB9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Box 7"/>
          <p:cNvSpPr txBox="1"/>
          <p:nvPr/>
        </p:nvSpPr>
        <p:spPr>
          <a:xfrm>
            <a:off x="5444998" y="2758669"/>
            <a:ext cx="3113629" cy="1569660"/>
          </a:xfrm>
          <a:prstGeom prst="rect">
            <a:avLst/>
          </a:prstGeom>
          <a:noFill/>
        </p:spPr>
        <p:txBody>
          <a:bodyPr wrap="square" rtlCol="0">
            <a:spAutoFit/>
          </a:bodyPr>
          <a:lstStyle/>
          <a:p>
            <a:r>
              <a:rPr lang="en-CA" sz="1600" dirty="0">
                <a:solidFill>
                  <a:schemeClr val="bg1"/>
                </a:solidFill>
                <a:latin typeface="Arial" panose="020B0604020202020204" pitchFamily="34" charset="0"/>
                <a:cs typeface="Arial" panose="020B0604020202020204" pitchFamily="34" charset="0"/>
              </a:rPr>
              <a:t>A video overview to help your riders/clients get started with Passenger Portal.</a:t>
            </a:r>
          </a:p>
          <a:p>
            <a:endParaRPr lang="en-CA" sz="1600" dirty="0">
              <a:solidFill>
                <a:schemeClr val="bg1"/>
              </a:solidFill>
              <a:latin typeface="Arial" panose="020B0604020202020204" pitchFamily="34" charset="0"/>
              <a:cs typeface="Arial" panose="020B0604020202020204" pitchFamily="34" charset="0"/>
            </a:endParaRPr>
          </a:p>
          <a:p>
            <a:r>
              <a:rPr lang="en-CA" sz="1600" dirty="0">
                <a:solidFill>
                  <a:schemeClr val="bg1"/>
                </a:solidFill>
                <a:latin typeface="Arial" panose="020B0604020202020204" pitchFamily="34" charset="0"/>
                <a:cs typeface="Arial" panose="020B0604020202020204" pitchFamily="34" charset="0"/>
              </a:rPr>
              <a:t>The video is included in the email template provided.</a:t>
            </a:r>
          </a:p>
        </p:txBody>
      </p:sp>
      <p:pic>
        <p:nvPicPr>
          <p:cNvPr id="10" name="Picture 9">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7201" y="2540981"/>
            <a:ext cx="4397971" cy="2465586"/>
          </a:xfrm>
          <a:prstGeom prst="rect">
            <a:avLst/>
          </a:prstGeom>
        </p:spPr>
      </p:pic>
      <p:sp>
        <p:nvSpPr>
          <p:cNvPr id="12" name="TextBox 11"/>
          <p:cNvSpPr txBox="1"/>
          <p:nvPr/>
        </p:nvSpPr>
        <p:spPr>
          <a:xfrm>
            <a:off x="4490273" y="165232"/>
            <a:ext cx="4467714" cy="584775"/>
          </a:xfrm>
          <a:prstGeom prst="rect">
            <a:avLst/>
          </a:prstGeom>
          <a:noFill/>
        </p:spPr>
        <p:txBody>
          <a:bodyPr wrap="square" rtlCol="0">
            <a:spAutoFit/>
          </a:bodyPr>
          <a:lstStyle/>
          <a:p>
            <a:pPr algn="r"/>
            <a:r>
              <a:rPr lang="en-CA" sz="3200" b="1" dirty="0">
                <a:solidFill>
                  <a:schemeClr val="bg1"/>
                </a:solidFill>
                <a:latin typeface="Arial" panose="020B0604020202020204" pitchFamily="34" charset="0"/>
                <a:cs typeface="Arial" panose="020B0604020202020204" pitchFamily="34" charset="0"/>
              </a:rPr>
              <a:t>Getting Started Video</a:t>
            </a:r>
          </a:p>
        </p:txBody>
      </p:sp>
      <p:sp>
        <p:nvSpPr>
          <p:cNvPr id="2" name="TextBox 1"/>
          <p:cNvSpPr txBox="1"/>
          <p:nvPr/>
        </p:nvSpPr>
        <p:spPr>
          <a:xfrm>
            <a:off x="634035" y="5006567"/>
            <a:ext cx="4397971" cy="276999"/>
          </a:xfrm>
          <a:prstGeom prst="rect">
            <a:avLst/>
          </a:prstGeom>
          <a:noFill/>
        </p:spPr>
        <p:txBody>
          <a:bodyPr wrap="square" rtlCol="0">
            <a:spAutoFit/>
          </a:bodyPr>
          <a:lstStyle/>
          <a:p>
            <a:r>
              <a:rPr lang="en-CA" sz="1200" dirty="0">
                <a:solidFill>
                  <a:schemeClr val="accent1">
                    <a:lumMod val="75000"/>
                  </a:schemeClr>
                </a:solidFill>
                <a:hlinkClick r:id="rId4"/>
              </a:rPr>
              <a:t>http://www.tripspark.com/getting-started-with-passenger-portal</a:t>
            </a:r>
            <a:r>
              <a:rPr lang="en-CA" sz="1200" dirty="0">
                <a:solidFill>
                  <a:schemeClr val="accent1">
                    <a:lumMod val="75000"/>
                  </a:schemeClr>
                </a:solidFill>
              </a:rPr>
              <a:t>  </a:t>
            </a:r>
          </a:p>
        </p:txBody>
      </p:sp>
    </p:spTree>
    <p:extLst>
      <p:ext uri="{BB962C8B-B14F-4D97-AF65-F5344CB8AC3E}">
        <p14:creationId xmlns:p14="http://schemas.microsoft.com/office/powerpoint/2010/main" val="3980055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1239555" y="1498764"/>
            <a:ext cx="6677006" cy="3855829"/>
          </a:xfrm>
          <a:prstGeom prst="rect">
            <a:avLst/>
          </a:prstGeom>
          <a:solidFill>
            <a:srgbClr val="5EB9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Box 7"/>
          <p:cNvSpPr txBox="1"/>
          <p:nvPr/>
        </p:nvSpPr>
        <p:spPr>
          <a:xfrm>
            <a:off x="4490273" y="165232"/>
            <a:ext cx="4467714" cy="584775"/>
          </a:xfrm>
          <a:prstGeom prst="rect">
            <a:avLst/>
          </a:prstGeom>
          <a:noFill/>
        </p:spPr>
        <p:txBody>
          <a:bodyPr wrap="square" rtlCol="0">
            <a:spAutoFit/>
          </a:bodyPr>
          <a:lstStyle/>
          <a:p>
            <a:pPr algn="r"/>
            <a:r>
              <a:rPr lang="en-CA" sz="3200" b="1" dirty="0">
                <a:solidFill>
                  <a:schemeClr val="bg1"/>
                </a:solidFill>
                <a:latin typeface="Arial" panose="020B0604020202020204" pitchFamily="34" charset="0"/>
                <a:cs typeface="Arial" panose="020B0604020202020204" pitchFamily="34" charset="0"/>
              </a:rPr>
              <a:t>In Conclusion</a:t>
            </a:r>
          </a:p>
        </p:txBody>
      </p:sp>
      <p:sp>
        <p:nvSpPr>
          <p:cNvPr id="11" name="TextBox 10"/>
          <p:cNvSpPr txBox="1"/>
          <p:nvPr/>
        </p:nvSpPr>
        <p:spPr>
          <a:xfrm>
            <a:off x="1658830" y="1949350"/>
            <a:ext cx="5826340" cy="2954655"/>
          </a:xfrm>
          <a:prstGeom prst="rect">
            <a:avLst/>
          </a:prstGeom>
          <a:noFill/>
        </p:spPr>
        <p:txBody>
          <a:bodyPr wrap="square" rtlCol="0">
            <a:spAutoFit/>
          </a:bodyPr>
          <a:lstStyle/>
          <a:p>
            <a:r>
              <a:rPr lang="en-CA" sz="2400" dirty="0">
                <a:solidFill>
                  <a:schemeClr val="bg1"/>
                </a:solidFill>
              </a:rPr>
              <a:t>With a concerted staff effort and the help of these resources, your customers will begin to embrace these technologies that will make their lives, and your operations, easier.</a:t>
            </a:r>
          </a:p>
          <a:p>
            <a:pPr marL="285750" indent="-285750">
              <a:buFont typeface="Arial" panose="020B0604020202020204" pitchFamily="34" charset="0"/>
              <a:buChar char="•"/>
            </a:pPr>
            <a:endParaRPr lang="en-CA" dirty="0">
              <a:solidFill>
                <a:schemeClr val="bg1"/>
              </a:solidFill>
            </a:endParaRPr>
          </a:p>
          <a:p>
            <a:r>
              <a:rPr lang="en-CA" sz="2400" dirty="0">
                <a:solidFill>
                  <a:schemeClr val="bg1"/>
                </a:solidFill>
              </a:rPr>
              <a:t>Best of luck!</a:t>
            </a:r>
          </a:p>
          <a:p>
            <a:endParaRPr lang="en-CA" sz="2400" dirty="0">
              <a:solidFill>
                <a:schemeClr val="bg1"/>
              </a:solidFill>
            </a:endParaRPr>
          </a:p>
          <a:p>
            <a:r>
              <a:rPr lang="en-CA" sz="2400" dirty="0">
                <a:solidFill>
                  <a:schemeClr val="bg1"/>
                </a:solidFill>
              </a:rPr>
              <a:t>- TripSpark Marketing</a:t>
            </a:r>
          </a:p>
        </p:txBody>
      </p:sp>
    </p:spTree>
    <p:extLst>
      <p:ext uri="{BB962C8B-B14F-4D97-AF65-F5344CB8AC3E}">
        <p14:creationId xmlns:p14="http://schemas.microsoft.com/office/powerpoint/2010/main" val="1954031653"/>
      </p:ext>
    </p:extLst>
  </p:cSld>
  <p:clrMapOvr>
    <a:masterClrMapping/>
  </p:clrMapOvr>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00000"/>
      </a:hlink>
      <a:folHlink>
        <a:srgbClr val="7030A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bc07381-ce85-450e-b7a5-ad49129e024c">
      <Terms xmlns="http://schemas.microsoft.com/office/infopath/2007/PartnerControls"/>
    </lcf76f155ced4ddcb4097134ff3c332f>
    <TaxCatchAll xmlns="05110625-89ba-493a-aef6-2b075e74d77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A9C26AE2823A446875735615B6E20A8" ma:contentTypeVersion="13" ma:contentTypeDescription="Create a new document." ma:contentTypeScope="" ma:versionID="76979c5e1fb76da343aea2b76bb35680">
  <xsd:schema xmlns:xsd="http://www.w3.org/2001/XMLSchema" xmlns:xs="http://www.w3.org/2001/XMLSchema" xmlns:p="http://schemas.microsoft.com/office/2006/metadata/properties" xmlns:ns2="5bc07381-ce85-450e-b7a5-ad49129e024c" xmlns:ns3="05110625-89ba-493a-aef6-2b075e74d77a" targetNamespace="http://schemas.microsoft.com/office/2006/metadata/properties" ma:root="true" ma:fieldsID="cc719e9d0ed3715d704f62a3b86c483e" ns2:_="" ns3:_="">
    <xsd:import namespace="5bc07381-ce85-450e-b7a5-ad49129e024c"/>
    <xsd:import namespace="05110625-89ba-493a-aef6-2b075e74d77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Location" minOccurs="0"/>
                <xsd:element ref="ns2:MediaServiceBillingMetadata"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07381-ce85-450e-b7a5-ad49129e02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Location" ma:index="15" nillable="true" ma:displayName="Location" ma:indexed="true" ma:internalName="MediaServiceLocation" ma:readOnly="true">
      <xsd:simpleType>
        <xsd:restriction base="dms:Text"/>
      </xsd:simpleType>
    </xsd:element>
    <xsd:element name="MediaServiceBillingMetadata" ma:index="16" nillable="true" ma:displayName="MediaServiceBillingMetadata" ma:hidden="true" ma:internalName="MediaServiceBillingMetadata" ma:readOnly="true">
      <xsd:simpleType>
        <xsd:restriction base="dms:Note"/>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96e1eb9b-baf5-47d2-8ccf-d14f38d7d9a2"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5110625-89ba-493a-aef6-2b075e74d77a"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aa4d7ae4-ba51-47d1-83b8-3af4c64fa64b}" ma:internalName="TaxCatchAll" ma:showField="CatchAllData" ma:web="05110625-89ba-493a-aef6-2b075e74d77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9F6556F-8975-47FC-BA2B-CB62E7D16DEC}">
  <ds:schemaRefs>
    <ds:schemaRef ds:uri="http://schemas.microsoft.com/office/2006/metadata/properties"/>
    <ds:schemaRef ds:uri="http://schemas.microsoft.com/office/infopath/2007/PartnerControls"/>
    <ds:schemaRef ds:uri="5bc07381-ce85-450e-b7a5-ad49129e024c"/>
    <ds:schemaRef ds:uri="05110625-89ba-493a-aef6-2b075e74d77a"/>
  </ds:schemaRefs>
</ds:datastoreItem>
</file>

<file path=customXml/itemProps2.xml><?xml version="1.0" encoding="utf-8"?>
<ds:datastoreItem xmlns:ds="http://schemas.openxmlformats.org/officeDocument/2006/customXml" ds:itemID="{085E3643-357F-4C7B-808B-7C6118C6C4C2}">
  <ds:schemaRefs>
    <ds:schemaRef ds:uri="http://schemas.microsoft.com/sharepoint/v3/contenttype/forms"/>
  </ds:schemaRefs>
</ds:datastoreItem>
</file>

<file path=customXml/itemProps3.xml><?xml version="1.0" encoding="utf-8"?>
<ds:datastoreItem xmlns:ds="http://schemas.openxmlformats.org/officeDocument/2006/customXml" ds:itemID="{5B542888-B6D0-4D63-B416-BF2BC0F7D6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bc07381-ce85-450e-b7a5-ad49129e024c"/>
    <ds:schemaRef ds:uri="05110625-89ba-493a-aef6-2b075e74d7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25642</TotalTime>
  <Words>417</Words>
  <Application>Microsoft Office PowerPoint</Application>
  <PresentationFormat>On-screen Show (4:3)</PresentationFormat>
  <Paragraphs>53</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Volaris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Jonathan Denbok</dc:creator>
  <cp:lastModifiedBy>David Silva</cp:lastModifiedBy>
  <cp:revision>442</cp:revision>
  <dcterms:created xsi:type="dcterms:W3CDTF">2015-04-29T12:04:18Z</dcterms:created>
  <dcterms:modified xsi:type="dcterms:W3CDTF">2026-05-05T17:04:47Z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0x0101002A9C26AE2823A446875735615B6E20A8</vt:lpwstr>
  </property>
  <property fmtid="{D5CDD505-2E9C-101B-9397-08002B2CF9AE}" pid="3" name="MediaServiceImageTags">
    <vt:lpwstr/>
  </property>
  <property fmtid="{D5CDD505-2E9C-101B-9397-08002B2CF9AE}" pid="4" name="_ExtendedDescription">
    <vt:lpwstr/>
  </property>
</Properties>
</file>